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8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3F9DAA3-E006-45FA-BA1F-2CBD5663F76A}"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155662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F9DAA3-E006-45FA-BA1F-2CBD5663F76A}"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314671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F9DAA3-E006-45FA-BA1F-2CBD5663F76A}"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32131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F9DAA3-E006-45FA-BA1F-2CBD5663F76A}"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226093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3F9DAA3-E006-45FA-BA1F-2CBD5663F76A}"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11952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3F9DAA3-E006-45FA-BA1F-2CBD5663F76A}"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296832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3F9DAA3-E006-45FA-BA1F-2CBD5663F76A}" type="datetimeFigureOut">
              <a:rPr lang="ru-RU" smtClean="0"/>
              <a:t>11.04.2022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270427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3F9DAA3-E006-45FA-BA1F-2CBD5663F76A}" type="datetimeFigureOut">
              <a:rPr lang="ru-RU" smtClean="0"/>
              <a:t>11.04.2022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42379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F9DAA3-E006-45FA-BA1F-2CBD5663F76A}" type="datetimeFigureOut">
              <a:rPr lang="ru-RU" smtClean="0"/>
              <a:t>11.04.2022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391043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F9DAA3-E006-45FA-BA1F-2CBD5663F76A}"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103107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F9DAA3-E006-45FA-BA1F-2CBD5663F76A}"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63FA53-2117-4958-B1FC-ABB94EFE17D1}" type="slidenum">
              <a:rPr lang="ru-RU" smtClean="0"/>
              <a:t>‹#›</a:t>
            </a:fld>
            <a:endParaRPr lang="ru-RU"/>
          </a:p>
        </p:txBody>
      </p:sp>
    </p:spTree>
    <p:extLst>
      <p:ext uri="{BB962C8B-B14F-4D97-AF65-F5344CB8AC3E}">
        <p14:creationId xmlns:p14="http://schemas.microsoft.com/office/powerpoint/2010/main" val="382331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9DAA3-E006-45FA-BA1F-2CBD5663F76A}" type="datetimeFigureOut">
              <a:rPr lang="ru-RU" smtClean="0"/>
              <a:t>11.04.2022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3FA53-2117-4958-B1FC-ABB94EFE17D1}" type="slidenum">
              <a:rPr lang="ru-RU" smtClean="0"/>
              <a:t>‹#›</a:t>
            </a:fld>
            <a:endParaRPr lang="ru-RU"/>
          </a:p>
        </p:txBody>
      </p:sp>
    </p:spTree>
    <p:extLst>
      <p:ext uri="{BB962C8B-B14F-4D97-AF65-F5344CB8AC3E}">
        <p14:creationId xmlns:p14="http://schemas.microsoft.com/office/powerpoint/2010/main" val="19813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492746"/>
            <a:ext cx="8334632"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Министерство образования и науки Луганской Народной Республики</a:t>
            </a:r>
          </a:p>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ГОУ СПО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Краснолучский</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 приборостроительный техникум»</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3" name="TextBox 2"/>
          <p:cNvSpPr txBox="1"/>
          <p:nvPr/>
        </p:nvSpPr>
        <p:spPr>
          <a:xfrm>
            <a:off x="683568" y="2348880"/>
            <a:ext cx="7848872"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Тема: Советская комсомольская </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антифашистская подпольная </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организация «Молодая гвардия»</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4697720" y="4112205"/>
            <a:ext cx="4032448"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Выполнил: Студент группы В-210 Жерносек Максим</a:t>
            </a:r>
          </a:p>
        </p:txBody>
      </p:sp>
      <p:sp>
        <p:nvSpPr>
          <p:cNvPr id="5" name="TextBox 4"/>
          <p:cNvSpPr txBox="1"/>
          <p:nvPr/>
        </p:nvSpPr>
        <p:spPr>
          <a:xfrm>
            <a:off x="2987824" y="5949280"/>
            <a:ext cx="3528392"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Красный Луч 2022</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69842280"/>
      </p:ext>
    </p:extLst>
  </p:cSld>
  <p:clrMapOvr>
    <a:masterClrMapping/>
  </p:clrMapOvr>
  <mc:AlternateContent xmlns:mc="http://schemas.openxmlformats.org/markup-compatibility/2006" xmlns:p14="http://schemas.microsoft.com/office/powerpoint/2010/main">
    <mc:Choice Requires="p14">
      <p:transition spd="slow" p14:dur="2000" advTm="14640"/>
    </mc:Choice>
    <mc:Fallback xmlns="">
      <p:transition spd="slow" advTm="14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500" fill="hold"/>
                                        <p:tgtEl>
                                          <p:spTgt spid="2"/>
                                        </p:tgtEl>
                                        <p:attrNameLst>
                                          <p:attrName>ppt_x</p:attrName>
                                        </p:attrNameLst>
                                      </p:cBhvr>
                                      <p:tavLst>
                                        <p:tav tm="0">
                                          <p:val>
                                            <p:strVal val="0-#ppt_w/2"/>
                                          </p:val>
                                        </p:tav>
                                        <p:tav tm="100000">
                                          <p:val>
                                            <p:strVal val="#ppt_x"/>
                                          </p:val>
                                        </p:tav>
                                      </p:tavLst>
                                    </p:anim>
                                    <p:anim calcmode="lin" valueType="num">
                                      <p:cBhvr additive="base">
                                        <p:cTn id="8" dur="3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4000" fill="hold"/>
                                        <p:tgtEl>
                                          <p:spTgt spid="3"/>
                                        </p:tgtEl>
                                        <p:attrNameLst>
                                          <p:attrName>ppt_x</p:attrName>
                                        </p:attrNameLst>
                                      </p:cBhvr>
                                      <p:tavLst>
                                        <p:tav tm="0">
                                          <p:val>
                                            <p:strVal val="1+#ppt_w/2"/>
                                          </p:val>
                                        </p:tav>
                                        <p:tav tm="100000">
                                          <p:val>
                                            <p:strVal val="#ppt_x"/>
                                          </p:val>
                                        </p:tav>
                                      </p:tavLst>
                                    </p:anim>
                                    <p:anim calcmode="lin" valueType="num">
                                      <p:cBhvr additive="base">
                                        <p:cTn id="13" dur="4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7500"/>
                            </p:stCondLst>
                            <p:childTnLst>
                              <p:par>
                                <p:cTn id="15" presetID="2" presetClass="entr" presetSubtype="9"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3500" fill="hold"/>
                                        <p:tgtEl>
                                          <p:spTgt spid="4"/>
                                        </p:tgtEl>
                                        <p:attrNameLst>
                                          <p:attrName>ppt_x</p:attrName>
                                        </p:attrNameLst>
                                      </p:cBhvr>
                                      <p:tavLst>
                                        <p:tav tm="0">
                                          <p:val>
                                            <p:strVal val="0-#ppt_w/2"/>
                                          </p:val>
                                        </p:tav>
                                        <p:tav tm="100000">
                                          <p:val>
                                            <p:strVal val="#ppt_x"/>
                                          </p:val>
                                        </p:tav>
                                      </p:tavLst>
                                    </p:anim>
                                    <p:anim calcmode="lin" valueType="num">
                                      <p:cBhvr additive="base">
                                        <p:cTn id="18" dur="3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1000"/>
                            </p:stCondLst>
                            <p:childTnLst>
                              <p:par>
                                <p:cTn id="20" presetID="2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55576" y="0"/>
            <a:ext cx="838842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80000" dist="40000" dir="5040000" algn="tl">
                    <a:srgbClr val="000000">
                      <a:alpha val="30000"/>
                    </a:srgbClr>
                  </a:outerShdw>
                </a:effectLst>
              </a:rPr>
              <a:t>Советская комсомольская антифашистская подпольная организация «Молодая гвардия»</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709316"/>
            <a:ext cx="3992448" cy="2989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7584" y="723900"/>
            <a:ext cx="4122204" cy="276999"/>
          </a:xfrm>
          <a:prstGeom prst="rect">
            <a:avLst/>
          </a:prstGeom>
          <a:noFill/>
        </p:spPr>
        <p:txBody>
          <a:bodyPr wrap="square" rtlCol="0">
            <a:spAutoFit/>
          </a:bodyPr>
          <a:lstStyle/>
          <a:p>
            <a:endParaRPr lang="ru-RU" sz="1200" dirty="0"/>
          </a:p>
        </p:txBody>
      </p:sp>
      <p:sp>
        <p:nvSpPr>
          <p:cNvPr id="9" name="TextBox 8"/>
          <p:cNvSpPr txBox="1"/>
          <p:nvPr/>
        </p:nvSpPr>
        <p:spPr>
          <a:xfrm>
            <a:off x="755576" y="3699216"/>
            <a:ext cx="8388424" cy="2993127"/>
          </a:xfrm>
          <a:prstGeom prst="rect">
            <a:avLst/>
          </a:prstGeom>
          <a:noFill/>
        </p:spPr>
        <p:txBody>
          <a:bodyPr wrap="square" rtlCol="0">
            <a:spAutoFit/>
          </a:bodyPr>
          <a:lstStyle/>
          <a:p>
            <a:r>
              <a:rPr lang="ru-RU" sz="1450" b="1" dirty="0">
                <a:effectLst>
                  <a:outerShdw blurRad="38100" dist="38100" dir="2700000" algn="tl">
                    <a:srgbClr val="000000">
                      <a:alpha val="43137"/>
                    </a:srgbClr>
                  </a:outerShdw>
                </a:effectLst>
              </a:rPr>
              <a:t>В братской могиле похоронены участники подпольной организации и молодогвардейцы, сброшенные карателями 15, 16 и 17 января 1943 года в ствол шахты № 5. В 1943 году на могиле подпольщиков был сооружен обелиск. К 20-летию Победы в Великой Отечественной войне, в 1965 году, обелиск был заменен надгробием из метровых блоков розового гранита, рядом была установлена стела «Скорбящая мать». По периметру надгробия вырезаны фамилии и годы жизни погибших, а также аннотационная надпись: «В этой братской могиле похоронены жертвы фашизма – коммунисты-подпольщики и члены подпольной комсомольской организации «Молодая Гвардия», сброшенные живыми в шахту или расстрелянные немецкими оккупантами</a:t>
            </a:r>
            <a:r>
              <a:rPr lang="ru-RU" sz="1450" b="1" dirty="0" smtClean="0">
                <a:effectLst>
                  <a:outerShdw blurRad="38100" dist="38100" dir="2700000" algn="tl">
                    <a:srgbClr val="000000">
                      <a:alpha val="43137"/>
                    </a:srgbClr>
                  </a:outerShdw>
                </a:effectLst>
              </a:rPr>
              <a:t>». Рядом </a:t>
            </a:r>
            <a:r>
              <a:rPr lang="ru-RU" sz="1450" b="1" dirty="0">
                <a:effectLst>
                  <a:outerShdw blurRad="38100" dist="38100" dir="2700000" algn="tl">
                    <a:srgbClr val="000000">
                      <a:alpha val="43137"/>
                    </a:srgbClr>
                  </a:outerShdw>
                </a:effectLst>
              </a:rPr>
              <a:t>с могилой установлена стела «Скорбящая мать». На фоне волнообразно обработанной гранитной стелы ломаной конфигурации вырезано женское лицо в профиль. Склоненная голова женщины укрыта платком. В низко опущенных глазах выражена скорбь всех матерей, потерявших своих сыновей и дочерей в годы Великой Отечественной войны. На обратной стороне стелы отображены надписи, оставленные молодогвардейцами на стенах камер гестапо. Перед стелой горит Вечный огонь. </a:t>
            </a:r>
          </a:p>
        </p:txBody>
      </p:sp>
    </p:spTree>
    <p:extLst>
      <p:ext uri="{BB962C8B-B14F-4D97-AF65-F5344CB8AC3E}">
        <p14:creationId xmlns:p14="http://schemas.microsoft.com/office/powerpoint/2010/main" val="1381303584"/>
      </p:ext>
    </p:extLst>
  </p:cSld>
  <p:clrMapOvr>
    <a:masterClrMapping/>
  </p:clrMapOvr>
  <mc:AlternateContent xmlns:mc="http://schemas.openxmlformats.org/markup-compatibility/2006" xmlns:p14="http://schemas.microsoft.com/office/powerpoint/2010/main">
    <mc:Choice Requires="p14">
      <p:transition spd="slow" p14:dur="2000" advTm="31762"/>
    </mc:Choice>
    <mc:Fallback xmlns="">
      <p:transition spd="slow" advTm="3176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55576" y="0"/>
            <a:ext cx="838842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80000" dist="40000" dir="5040000" algn="tl">
                    <a:srgbClr val="000000">
                      <a:alpha val="30000"/>
                    </a:srgbClr>
                  </a:outerShdw>
                </a:effectLst>
              </a:rPr>
              <a:t>Советская комсомольская антифашистская подпольная организация «Молодая гвардия»</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23647">
            <a:off x="972754" y="776261"/>
            <a:ext cx="1848920" cy="290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4836" y="707886"/>
            <a:ext cx="6249164" cy="2708434"/>
          </a:xfrm>
          <a:prstGeom prst="rect">
            <a:avLst/>
          </a:prstGeom>
          <a:noFill/>
        </p:spPr>
        <p:txBody>
          <a:bodyPr wrap="square" rtlCol="0">
            <a:spAutoFit/>
          </a:bodyPr>
          <a:lstStyle/>
          <a:p>
            <a:r>
              <a:rPr lang="ru-RU" sz="1700" b="1" dirty="0" smtClean="0">
                <a:effectLst>
                  <a:outerShdw blurRad="38100" dist="38100" dir="2700000" algn="tl">
                    <a:srgbClr val="000000">
                      <a:alpha val="43137"/>
                    </a:srgbClr>
                  </a:outerShdw>
                </a:effectLst>
              </a:rPr>
              <a:t>«Молодая гвардия» — роман советского писателя Александра Фадеева, посвящённый действовавшей в Краснодоне во время Великой Отечественной войны молодёжной подпольной организации под названием «Молодая гвардия» (1942—1943), многие члены которой были казнены немецкими захватчиками. Кроме того, автор, использовав известные ему имена фактически существовавших юных подпольщиков, наделил их литературными чертами, характерами и действиями, творчески переосмыслив образы этих персонажей.</a:t>
            </a:r>
            <a:endParaRPr lang="ru-RU" sz="1700" b="1" dirty="0">
              <a:effectLst>
                <a:outerShdw blurRad="38100" dist="38100" dir="2700000" algn="tl">
                  <a:srgbClr val="000000">
                    <a:alpha val="43137"/>
                  </a:srgbClr>
                </a:outerShdw>
              </a:effectLst>
            </a:endParaRP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689644"/>
            <a:ext cx="2609850" cy="21907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3731972"/>
            <a:ext cx="5688632" cy="3046988"/>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rPr>
              <a:t>«</a:t>
            </a:r>
            <a:r>
              <a:rPr lang="ru-RU" sz="1600" b="1" dirty="0" smtClean="0">
                <a:effectLst>
                  <a:outerShdw blurRad="38100" dist="38100" dir="2700000" algn="tl">
                    <a:srgbClr val="000000">
                      <a:alpha val="43137"/>
                    </a:srgbClr>
                  </a:outerShdw>
                </a:effectLst>
              </a:rPr>
              <a:t>Молодая гвардия</a:t>
            </a:r>
            <a:r>
              <a:rPr lang="ru-RU" sz="1600" b="1" dirty="0">
                <a:effectLst>
                  <a:outerShdw blurRad="38100" dist="38100" dir="2700000" algn="tl">
                    <a:srgbClr val="000000">
                      <a:alpha val="43137"/>
                    </a:srgbClr>
                  </a:outerShdw>
                </a:effectLst>
              </a:rPr>
              <a:t>» — советский двухсерийный художественный фильм 1948 года режиссёра Сергея Герасимова по одноимённому роману Александра Фадеева о героической деятельности подпольной антифашистской комсомольской организации «Молодая гвардия</a:t>
            </a:r>
            <a:r>
              <a:rPr lang="ru-RU" sz="1600" b="1" dirty="0" smtClean="0">
                <a:effectLst>
                  <a:outerShdw blurRad="38100" dist="38100" dir="2700000" algn="tl">
                    <a:srgbClr val="000000">
                      <a:alpha val="43137"/>
                    </a:srgbClr>
                  </a:outerShdw>
                </a:effectLst>
              </a:rPr>
              <a:t>». Военная </a:t>
            </a:r>
            <a:r>
              <a:rPr lang="ru-RU" sz="1600" b="1" dirty="0">
                <a:effectLst>
                  <a:outerShdw blurRad="38100" dist="38100" dir="2700000" algn="tl">
                    <a:srgbClr val="000000">
                      <a:alpha val="43137"/>
                    </a:srgbClr>
                  </a:outerShdw>
                </a:effectLst>
              </a:rPr>
              <a:t>драма основана на реальных исторических событиях во время оккупации гитлеровскими войсками города Краснодона Украинской ССР в годы Великой Отечественной войны.</a:t>
            </a:r>
          </a:p>
          <a:p>
            <a:r>
              <a:rPr lang="ru-RU" sz="1600" b="1" dirty="0" smtClean="0">
                <a:effectLst>
                  <a:outerShdw blurRad="38100" dist="38100" dir="2700000" algn="tl">
                    <a:srgbClr val="000000">
                      <a:alpha val="43137"/>
                    </a:srgbClr>
                  </a:outerShdw>
                </a:effectLst>
              </a:rPr>
              <a:t>Вышел </a:t>
            </a:r>
            <a:r>
              <a:rPr lang="ru-RU" sz="1600" b="1" dirty="0">
                <a:effectLst>
                  <a:outerShdw blurRad="38100" dist="38100" dir="2700000" algn="tl">
                    <a:srgbClr val="000000">
                      <a:alpha val="43137"/>
                    </a:srgbClr>
                  </a:outerShdw>
                </a:effectLst>
              </a:rPr>
              <a:t>на экраны: 11 октября 1948 года (1 серия), 25 октября 1948 года (2 серия</a:t>
            </a:r>
            <a:r>
              <a:rPr lang="ru-RU" sz="1600" b="1" dirty="0" smtClean="0">
                <a:effectLst>
                  <a:outerShdw blurRad="38100" dist="38100" dir="2700000" algn="tl">
                    <a:srgbClr val="000000">
                      <a:alpha val="43137"/>
                    </a:srgbClr>
                  </a:outerShdw>
                </a:effectLst>
              </a:rPr>
              <a:t>). </a:t>
            </a:r>
            <a:r>
              <a:rPr lang="ru-RU" sz="1600" b="1" dirty="0">
                <a:effectLst>
                  <a:outerShdw blurRad="38100" dist="38100" dir="2700000" algn="tl">
                    <a:srgbClr val="000000">
                      <a:alpha val="43137"/>
                    </a:srgbClr>
                  </a:outerShdw>
                </a:effectLst>
              </a:rPr>
              <a:t>В 1964 году была выпущена новая </a:t>
            </a:r>
            <a:r>
              <a:rPr lang="ru-RU" sz="1600" b="1" dirty="0" smtClean="0">
                <a:effectLst>
                  <a:outerShdw blurRad="38100" dist="38100" dir="2700000" algn="tl">
                    <a:srgbClr val="000000">
                      <a:alpha val="43137"/>
                    </a:srgbClr>
                  </a:outerShdw>
                </a:effectLst>
              </a:rPr>
              <a:t>редакция. </a:t>
            </a:r>
            <a:endParaRPr lang="ru-RU"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132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750952" y="-99392"/>
            <a:ext cx="838842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50800" dist="38100" dir="2700000" algn="tl" rotWithShape="0">
                    <a:prstClr val="black">
                      <a:alpha val="40000"/>
                    </a:prstClr>
                  </a:outerShdw>
                </a:effectLst>
              </a:rPr>
              <a:t>Советская комсомольская антифашистская подпольная организация «Молодая гвардия»</a:t>
            </a: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660" y="585664"/>
            <a:ext cx="4633644" cy="3296406"/>
          </a:xfrm>
          <a:prstGeom prst="rect">
            <a:avLst/>
          </a:prstGeom>
        </p:spPr>
      </p:pic>
      <p:sp>
        <p:nvSpPr>
          <p:cNvPr id="12" name="TextBox 11"/>
          <p:cNvSpPr txBox="1"/>
          <p:nvPr/>
        </p:nvSpPr>
        <p:spPr>
          <a:xfrm>
            <a:off x="755576" y="3861048"/>
            <a:ext cx="8388424" cy="2800767"/>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rPr>
              <a:t>«Молодая гвардия» — подпольная антифашистская комсомольская организация юношей и девушек, действовавшая в годы Великой Отечественной войны (с сентября 1942 года по январь 1943 года), в основном, в городе </a:t>
            </a:r>
            <a:r>
              <a:rPr lang="ru-RU" sz="1600" b="1" dirty="0" smtClean="0">
                <a:effectLst>
                  <a:outerShdw blurRad="38100" dist="38100" dir="2700000" algn="tl">
                    <a:srgbClr val="000000">
                      <a:alpha val="43137"/>
                    </a:srgbClr>
                  </a:outerShdw>
                </a:effectLst>
              </a:rPr>
              <a:t>Краснодоне. Организация </a:t>
            </a:r>
            <a:r>
              <a:rPr lang="ru-RU" sz="1600" b="1" dirty="0">
                <a:effectLst>
                  <a:outerShdw blurRad="38100" dist="38100" dir="2700000" algn="tl">
                    <a:srgbClr val="000000">
                      <a:alpha val="43137"/>
                    </a:srgbClr>
                  </a:outerShdw>
                </a:effectLst>
              </a:rPr>
              <a:t>была создана вскоре после начала оккупации города Краснодона войсками нацистской Германии, начавшейся 20 июля 1942 года. «Молодая гвардия» насчитывала около ста десяти участников — юношей и девушек. Самому младшему было всего 14. За весь период своей деятельности организация «Молодая гвардия» выпустила и распространила в городе Краснодоне более пяти тысяч антифашистских листовок с данными о реальном положении дел на фронте и призывами к населению подниматься на беспощадную борьбу с немецкими </a:t>
            </a:r>
            <a:r>
              <a:rPr lang="ru-RU" sz="1600" b="1" dirty="0" smtClean="0">
                <a:effectLst>
                  <a:outerShdw blurRad="38100" dist="38100" dir="2700000" algn="tl">
                    <a:srgbClr val="000000">
                      <a:alpha val="43137"/>
                    </a:srgbClr>
                  </a:outerShdw>
                </a:effectLst>
              </a:rPr>
              <a:t>оккупантами. Наряду </a:t>
            </a:r>
            <a:r>
              <a:rPr lang="ru-RU" sz="1600" b="1" dirty="0">
                <a:effectLst>
                  <a:outerShdw blurRad="38100" dist="38100" dir="2700000" algn="tl">
                    <a:srgbClr val="000000">
                      <a:alpha val="43137"/>
                    </a:srgbClr>
                  </a:outerShdw>
                </a:effectLst>
              </a:rPr>
              <a:t>с подпольщиками-коммунистами, члены организации участвовали в проведении диверсий в электромеханических мастерских города.</a:t>
            </a:r>
          </a:p>
        </p:txBody>
      </p:sp>
    </p:spTree>
    <p:extLst>
      <p:ext uri="{BB962C8B-B14F-4D97-AF65-F5344CB8AC3E}">
        <p14:creationId xmlns:p14="http://schemas.microsoft.com/office/powerpoint/2010/main" val="3122028762"/>
      </p:ext>
    </p:extLst>
  </p:cSld>
  <p:clrMapOvr>
    <a:masterClrMapping/>
  </p:clrMapOvr>
  <mc:AlternateContent xmlns:mc="http://schemas.openxmlformats.org/markup-compatibility/2006" xmlns:p14="http://schemas.microsoft.com/office/powerpoint/2010/main">
    <mc:Choice Requires="p14">
      <p:transition spd="slow" p14:dur="2000" advTm="41076"/>
    </mc:Choice>
    <mc:Fallback xmlns="">
      <p:transition spd="slow" advTm="4107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5576" y="-17100"/>
            <a:ext cx="838842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80000" dist="40000" dir="5040000" algn="tl">
                    <a:srgbClr val="000000">
                      <a:alpha val="30000"/>
                    </a:srgbClr>
                  </a:outerShdw>
                </a:effectLst>
              </a:rPr>
              <a:t>Советская комсомольская антифашистская подпольная организация «Молодая гвардия»</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40" y="690786"/>
            <a:ext cx="2091658" cy="2926230"/>
          </a:xfrm>
          <a:prstGeom prst="rect">
            <a:avLst/>
          </a:prstGeom>
          <a:ln>
            <a:noFill/>
          </a:ln>
          <a:effectLst>
            <a:softEdge rad="112500"/>
          </a:effectLst>
        </p:spPr>
      </p:pic>
      <p:sp>
        <p:nvSpPr>
          <p:cNvPr id="9" name="TextBox 8"/>
          <p:cNvSpPr txBox="1"/>
          <p:nvPr/>
        </p:nvSpPr>
        <p:spPr>
          <a:xfrm>
            <a:off x="2854140" y="715968"/>
            <a:ext cx="6269302" cy="2446824"/>
          </a:xfrm>
          <a:prstGeom prst="rect">
            <a:avLst/>
          </a:prstGeom>
          <a:noFill/>
        </p:spPr>
        <p:txBody>
          <a:bodyPr wrap="square" rtlCol="0">
            <a:spAutoFit/>
          </a:bodyPr>
          <a:lstStyle/>
          <a:p>
            <a:r>
              <a:rPr lang="ru-RU" sz="1700" b="1" dirty="0">
                <a:effectLst>
                  <a:outerShdw blurRad="38100" dist="38100" dir="2700000" algn="tl">
                    <a:srgbClr val="000000">
                      <a:alpha val="43137"/>
                    </a:srgbClr>
                  </a:outerShdw>
                </a:effectLst>
              </a:rPr>
              <a:t>Олег Кошевой – комиссар «Молодой гвардии», расстрелян фашистами в городе Ровеньки в 1943 году, в возрасте 16 лет. Имеет звание Героя Советского Союза (посмертно).Имя Олега Кошевого навсегда вписано в историю Великой Отечественной войны, как одного из самых активных участников подпольной организации «Молодая гвардия». Он стал примером беззаветной любви к родине, готовности к самопожертвованию в борьбе с ненавистным врагом. Он сделал все, что мог, что было под силу шестнадцатилетнему </a:t>
            </a:r>
            <a:r>
              <a:rPr lang="ru-RU" sz="1700" b="1" dirty="0" smtClean="0">
                <a:effectLst>
                  <a:outerShdw blurRad="38100" dist="38100" dir="2700000" algn="tl">
                    <a:srgbClr val="000000">
                      <a:alpha val="43137"/>
                    </a:srgbClr>
                  </a:outerShdw>
                </a:effectLst>
              </a:rPr>
              <a:t>парню.</a:t>
            </a:r>
            <a:endParaRPr lang="ru-RU" sz="1700" b="1" dirty="0">
              <a:effectLst>
                <a:outerShdw blurRad="38100" dist="38100" dir="2700000" algn="tl">
                  <a:srgbClr val="000000">
                    <a:alpha val="43137"/>
                  </a:srgbClr>
                </a:outerShdw>
              </a:effectLst>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868" y="3162792"/>
            <a:ext cx="2160240" cy="3542572"/>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783040" y="3617016"/>
            <a:ext cx="5986828" cy="2985433"/>
          </a:xfrm>
          <a:prstGeom prst="rect">
            <a:avLst/>
          </a:prstGeom>
          <a:noFill/>
        </p:spPr>
        <p:txBody>
          <a:bodyPr wrap="square" rtlCol="0">
            <a:spAutoFit/>
          </a:bodyPr>
          <a:lstStyle/>
          <a:p>
            <a:r>
              <a:rPr lang="ru-RU" sz="1700" b="1" dirty="0" smtClean="0">
                <a:effectLst>
                  <a:outerShdw blurRad="38100" dist="38100" dir="2700000" algn="tl">
                    <a:srgbClr val="000000">
                      <a:alpha val="43137"/>
                    </a:srgbClr>
                  </a:outerShdw>
                </a:effectLst>
              </a:rPr>
              <a:t>Иван </a:t>
            </a:r>
            <a:r>
              <a:rPr lang="ru-RU" sz="1700" b="1" dirty="0" err="1" smtClean="0">
                <a:effectLst>
                  <a:outerShdw blurRad="38100" dist="38100" dir="2700000" algn="tl">
                    <a:srgbClr val="000000">
                      <a:alpha val="43137"/>
                    </a:srgbClr>
                  </a:outerShdw>
                </a:effectLst>
              </a:rPr>
              <a:t>Туркенич</a:t>
            </a:r>
            <a:r>
              <a:rPr lang="ru-RU" sz="1700" b="1" dirty="0" smtClean="0">
                <a:effectLst>
                  <a:outerShdw blurRad="38100" dist="38100" dir="2700000" algn="tl">
                    <a:srgbClr val="000000">
                      <a:alpha val="43137"/>
                    </a:srgbClr>
                  </a:outerShdw>
                </a:effectLst>
              </a:rPr>
              <a:t>- советский </a:t>
            </a:r>
            <a:r>
              <a:rPr lang="ru-RU" sz="1700" b="1" dirty="0">
                <a:effectLst>
                  <a:outerShdw blurRad="38100" dist="38100" dir="2700000" algn="tl">
                    <a:srgbClr val="000000">
                      <a:alpha val="43137"/>
                    </a:srgbClr>
                  </a:outerShdw>
                </a:effectLst>
              </a:rPr>
              <a:t>военачальник. Командир и начальник штаба советской подпольной антифашистской комсомольской организации «Молодая гвардия» (1942-1943). Позднее проходил службу в распоряжении Политического отдела 99 стрелковой дивизии. Капитан. Герой Советского Союза</a:t>
            </a:r>
            <a:r>
              <a:rPr lang="ru-RU" b="1" dirty="0"/>
              <a:t>. </a:t>
            </a:r>
            <a:r>
              <a:rPr lang="ru-RU" b="1" dirty="0" smtClean="0"/>
              <a:t> </a:t>
            </a:r>
            <a:r>
              <a:rPr lang="ru-RU" sz="1700" b="1" dirty="0" smtClean="0">
                <a:effectLst>
                  <a:outerShdw blurRad="38100" dist="38100" dir="2700000" algn="tl">
                    <a:srgbClr val="000000">
                      <a:alpha val="43137"/>
                    </a:srgbClr>
                  </a:outerShdw>
                </a:effectLst>
              </a:rPr>
              <a:t>С </a:t>
            </a:r>
            <a:r>
              <a:rPr lang="ru-RU" sz="1700" b="1" dirty="0">
                <a:effectLst>
                  <a:outerShdw blurRad="38100" dist="38100" dir="2700000" algn="tl">
                    <a:srgbClr val="000000">
                      <a:alpha val="43137"/>
                    </a:srgbClr>
                  </a:outerShdw>
                </a:effectLst>
              </a:rPr>
              <a:t>помощью комиссара молодогвардейцев Виктора </a:t>
            </a:r>
            <a:r>
              <a:rPr lang="ru-RU" sz="1700" b="1" dirty="0" err="1">
                <a:effectLst>
                  <a:outerShdw blurRad="38100" dist="38100" dir="2700000" algn="tl">
                    <a:srgbClr val="000000">
                      <a:alpha val="43137"/>
                    </a:srgbClr>
                  </a:outerShdw>
                </a:effectLst>
              </a:rPr>
              <a:t>Третьякевича</a:t>
            </a:r>
            <a:r>
              <a:rPr lang="ru-RU" sz="1700" b="1" dirty="0">
                <a:effectLst>
                  <a:outerShdw blurRad="38100" dist="38100" dir="2700000" algn="tl">
                    <a:srgbClr val="000000">
                      <a:alpha val="43137"/>
                    </a:srgbClr>
                  </a:outerShdw>
                </a:effectLst>
              </a:rPr>
              <a:t> и членов штаба, командир свел ранее разрозненные группы молодых подпольщиков Краснодона, </a:t>
            </a:r>
            <a:r>
              <a:rPr lang="ru-RU" sz="1700" b="1" dirty="0" err="1">
                <a:effectLst>
                  <a:outerShdw blurRad="38100" dist="38100" dir="2700000" algn="tl">
                    <a:srgbClr val="000000">
                      <a:alpha val="43137"/>
                    </a:srgbClr>
                  </a:outerShdw>
                </a:effectLst>
              </a:rPr>
              <a:t>Первомайки</a:t>
            </a:r>
            <a:r>
              <a:rPr lang="ru-RU" sz="1700" b="1" dirty="0">
                <a:effectLst>
                  <a:outerShdw blurRad="38100" dist="38100" dir="2700000" algn="tl">
                    <a:srgbClr val="000000">
                      <a:alpha val="43137"/>
                    </a:srgbClr>
                  </a:outerShdw>
                </a:effectLst>
              </a:rPr>
              <a:t>, </a:t>
            </a:r>
            <a:r>
              <a:rPr lang="ru-RU" sz="1700" b="1" dirty="0" err="1">
                <a:effectLst>
                  <a:outerShdw blurRad="38100" dist="38100" dir="2700000" algn="tl">
                    <a:srgbClr val="000000">
                      <a:alpha val="43137"/>
                    </a:srgbClr>
                  </a:outerShdw>
                </a:effectLst>
              </a:rPr>
              <a:t>Изварино</a:t>
            </a:r>
            <a:r>
              <a:rPr lang="ru-RU" sz="1700" b="1" dirty="0">
                <a:effectLst>
                  <a:outerShdw blurRad="38100" dist="38100" dir="2700000" algn="tl">
                    <a:srgbClr val="000000">
                      <a:alpha val="43137"/>
                    </a:srgbClr>
                  </a:outerShdw>
                </a:effectLst>
              </a:rPr>
              <a:t>, Семейкино в единый отряд, организованный по боевым </a:t>
            </a:r>
            <a:r>
              <a:rPr lang="ru-RU" sz="1700" b="1" dirty="0" smtClean="0">
                <a:effectLst>
                  <a:outerShdw blurRad="38100" dist="38100" dir="2700000" algn="tl">
                    <a:srgbClr val="000000">
                      <a:alpha val="43137"/>
                    </a:srgbClr>
                  </a:outerShdw>
                </a:effectLst>
              </a:rPr>
              <a:t>пятеркам и возглавил его командование. </a:t>
            </a:r>
            <a:endParaRPr lang="ru-RU" sz="1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405972"/>
      </p:ext>
    </p:extLst>
  </p:cSld>
  <p:clrMapOvr>
    <a:masterClrMapping/>
  </p:clrMapOvr>
  <mc:AlternateContent xmlns:mc="http://schemas.openxmlformats.org/markup-compatibility/2006" xmlns:p14="http://schemas.microsoft.com/office/powerpoint/2010/main">
    <mc:Choice Requires="p14">
      <p:transition spd="slow" p14:dur="2000" advTm="36013"/>
    </mc:Choice>
    <mc:Fallback xmlns="">
      <p:transition spd="slow" advTm="3601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7584" y="0"/>
            <a:ext cx="8316416"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80000" dist="40000" dir="5040000" algn="tl">
                    <a:srgbClr val="000000">
                      <a:alpha val="30000"/>
                    </a:srgbClr>
                  </a:outerShdw>
                </a:effectLst>
              </a:rPr>
              <a:t>Советская комсомольская антифашистская подпольная организация «Молодая гвардия»</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5223" y="404664"/>
            <a:ext cx="2629337" cy="316835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7584" y="707886"/>
            <a:ext cx="5688632" cy="2708434"/>
          </a:xfrm>
          <a:prstGeom prst="rect">
            <a:avLst/>
          </a:prstGeom>
          <a:noFill/>
        </p:spPr>
        <p:txBody>
          <a:bodyPr wrap="square" rtlCol="0">
            <a:spAutoFit/>
          </a:bodyPr>
          <a:lstStyle/>
          <a:p>
            <a:r>
              <a:rPr lang="ru-RU" sz="1700" b="1" dirty="0">
                <a:effectLst>
                  <a:outerShdw blurRad="38100" dist="38100" dir="2700000" algn="tl">
                    <a:srgbClr val="000000">
                      <a:alpha val="43137"/>
                    </a:srgbClr>
                  </a:outerShdw>
                </a:effectLst>
              </a:rPr>
              <a:t> </a:t>
            </a:r>
            <a:r>
              <a:rPr lang="ru-RU" sz="1700" b="1" dirty="0" smtClean="0">
                <a:effectLst>
                  <a:outerShdw blurRad="38100" dist="38100" dir="2700000" algn="tl">
                    <a:srgbClr val="000000">
                      <a:alpha val="43137"/>
                    </a:srgbClr>
                  </a:outerShdw>
                </a:effectLst>
              </a:rPr>
              <a:t>В занятом </a:t>
            </a:r>
            <a:r>
              <a:rPr lang="ru-RU" sz="1700" b="1" dirty="0">
                <a:effectLst>
                  <a:outerShdw blurRad="38100" dist="38100" dir="2700000" algn="tl">
                    <a:srgbClr val="000000">
                      <a:alpha val="43137"/>
                    </a:srgbClr>
                  </a:outerShdw>
                </a:effectLst>
              </a:rPr>
              <a:t>фашистами Краснодоне Иван </a:t>
            </a:r>
            <a:r>
              <a:rPr lang="ru-RU" sz="1700" b="1" dirty="0" err="1">
                <a:effectLst>
                  <a:outerShdw blurRad="38100" dist="38100" dir="2700000" algn="tl">
                    <a:srgbClr val="000000">
                      <a:alpha val="43137"/>
                    </a:srgbClr>
                  </a:outerShdw>
                </a:effectLst>
              </a:rPr>
              <a:t>Земнухов</a:t>
            </a:r>
            <a:r>
              <a:rPr lang="ru-RU" sz="1700" b="1" dirty="0">
                <a:effectLst>
                  <a:outerShdw blurRad="38100" dist="38100" dir="2700000" algn="tl">
                    <a:srgbClr val="000000">
                      <a:alpha val="43137"/>
                    </a:srgbClr>
                  </a:outerShdw>
                </a:effectLst>
              </a:rPr>
              <a:t> активно включился в подпольную работу, став участником подпольной комсомольской организации «Молодая гвардия». </a:t>
            </a:r>
            <a:r>
              <a:rPr lang="ru-RU" sz="1700" b="1" dirty="0" err="1">
                <a:effectLst>
                  <a:outerShdw blurRad="38100" dist="38100" dir="2700000" algn="tl">
                    <a:srgbClr val="000000">
                      <a:alpha val="43137"/>
                    </a:srgbClr>
                  </a:outerShdw>
                </a:effectLst>
              </a:rPr>
              <a:t>Земнухова</a:t>
            </a:r>
            <a:r>
              <a:rPr lang="ru-RU" sz="1700" b="1" dirty="0">
                <a:effectLst>
                  <a:outerShdw blurRad="38100" dist="38100" dir="2700000" algn="tl">
                    <a:srgbClr val="000000">
                      <a:alpha val="43137"/>
                    </a:srgbClr>
                  </a:outerShdw>
                </a:effectLst>
              </a:rPr>
              <a:t> избирают членом штаба. Вместе </a:t>
            </a:r>
            <a:r>
              <a:rPr lang="ru-RU" sz="1700" b="1" dirty="0" smtClean="0">
                <a:effectLst>
                  <a:outerShdw blurRad="38100" dist="38100" dir="2700000" algn="tl">
                    <a:srgbClr val="000000">
                      <a:alpha val="43137"/>
                    </a:srgbClr>
                  </a:outerShdw>
                </a:effectLst>
              </a:rPr>
              <a:t>с членами </a:t>
            </a:r>
            <a:r>
              <a:rPr lang="ru-RU" sz="1700" b="1" dirty="0">
                <a:effectLst>
                  <a:outerShdw blurRad="38100" dist="38100" dir="2700000" algn="tl">
                    <a:srgbClr val="000000">
                      <a:alpha val="43137"/>
                    </a:srgbClr>
                  </a:outerShdw>
                </a:effectLst>
              </a:rPr>
              <a:t>штаба он разрабатывает планы боевых операций, составляет тексты листовок, готовит клятву для вступающих в «Молодую гвардию». Важная роль принадлежит ему в создании подпольной типографии, в печатании первых листовок, в их распространении</a:t>
            </a:r>
            <a:r>
              <a:rPr lang="ru-RU" sz="1700" b="1" dirty="0" smtClean="0">
                <a:effectLst>
                  <a:outerShdw blurRad="38100" dist="38100" dir="2700000" algn="tl">
                    <a:srgbClr val="000000">
                      <a:alpha val="43137"/>
                    </a:srgbClr>
                  </a:outerShdw>
                </a:effectLst>
              </a:rPr>
              <a:t>. Принимал </a:t>
            </a:r>
            <a:r>
              <a:rPr lang="ru-RU" sz="1700" b="1" dirty="0">
                <a:effectLst>
                  <a:outerShdw blurRad="38100" dist="38100" dir="2700000" algn="tl">
                    <a:srgbClr val="000000">
                      <a:alpha val="43137"/>
                    </a:srgbClr>
                  </a:outerShdw>
                </a:effectLst>
              </a:rPr>
              <a:t>участие в боевых операциях.</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648" y="3416320"/>
            <a:ext cx="2529378" cy="32502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19004" y="3442578"/>
            <a:ext cx="5766743" cy="3293209"/>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rPr>
              <a:t>Ульяна Громова — участница </a:t>
            </a:r>
            <a:r>
              <a:rPr lang="ru-RU" sz="1600" b="1" dirty="0" err="1">
                <a:effectLst>
                  <a:outerShdw blurRad="38100" dist="38100" dir="2700000" algn="tl">
                    <a:srgbClr val="000000">
                      <a:alpha val="43137"/>
                    </a:srgbClr>
                  </a:outerShdw>
                </a:effectLst>
              </a:rPr>
              <a:t>краснодонского</a:t>
            </a:r>
            <a:r>
              <a:rPr lang="ru-RU" sz="1600" b="1" dirty="0">
                <a:effectLst>
                  <a:outerShdw blurRad="38100" dist="38100" dir="2700000" algn="tl">
                    <a:srgbClr val="000000">
                      <a:alpha val="43137"/>
                    </a:srgbClr>
                  </a:outerShdw>
                </a:effectLst>
              </a:rPr>
              <a:t> подполья, отличница и активистка, отдавшая жизнь в борьбе с оккупантами. Невероятно смелая и отважная девушка поддерживала и других ребят, оказавшихся под арестом фашистов, читая им наизусть поэму «Демон» Михаила Лермонтова. </a:t>
            </a:r>
            <a:r>
              <a:rPr lang="ru-RU" sz="1600" b="1" dirty="0" smtClean="0">
                <a:effectLst>
                  <a:outerShdw blurRad="38100" dist="38100" dir="2700000" algn="tl">
                    <a:srgbClr val="000000">
                      <a:alpha val="43137"/>
                    </a:srgbClr>
                  </a:outerShdw>
                </a:effectLst>
              </a:rPr>
              <a:t> </a:t>
            </a:r>
            <a:r>
              <a:rPr lang="ru-RU" sz="1600" b="1" dirty="0">
                <a:effectLst>
                  <a:outerShdw blurRad="38100" dist="38100" dir="2700000" algn="tl">
                    <a:srgbClr val="000000">
                      <a:alpha val="43137"/>
                    </a:srgbClr>
                  </a:outerShdw>
                </a:effectLst>
              </a:rPr>
              <a:t>Герой Советского Союза. Обладая твердым, решительным характером, Ульяна вместе с единомышленниками, Майей </a:t>
            </a:r>
            <a:r>
              <a:rPr lang="ru-RU" sz="1600" b="1" dirty="0" err="1">
                <a:effectLst>
                  <a:outerShdw blurRad="38100" dist="38100" dir="2700000" algn="tl">
                    <a:srgbClr val="000000">
                      <a:alpha val="43137"/>
                    </a:srgbClr>
                  </a:outerShdw>
                </a:effectLst>
              </a:rPr>
              <a:t>Пеливановой</a:t>
            </a:r>
            <a:r>
              <a:rPr lang="ru-RU" sz="1600" b="1" dirty="0">
                <a:effectLst>
                  <a:outerShdw blurRad="38100" dist="38100" dir="2700000" algn="tl">
                    <a:srgbClr val="000000">
                      <a:alpha val="43137"/>
                    </a:srgbClr>
                  </a:outerShdw>
                </a:effectLst>
              </a:rPr>
              <a:t> и Анатолием Поповым, организовала в родном поселке патриотическую группу, в состав которой вошла местная молодежь. В сентябре 1942 года эта группировка влилась в ряды подпольной антифашистской комсомольской организации «Молодая гвардия</a:t>
            </a:r>
            <a:r>
              <a:rPr lang="ru-RU" sz="1600" b="1" dirty="0" smtClean="0">
                <a:effectLst>
                  <a:outerShdw blurRad="38100" dist="38100" dir="2700000" algn="tl">
                    <a:srgbClr val="000000">
                      <a:alpha val="43137"/>
                    </a:srgbClr>
                  </a:outerShdw>
                </a:effectLst>
              </a:rPr>
              <a:t>».</a:t>
            </a:r>
            <a:endParaRPr lang="ru-RU"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0437423"/>
      </p:ext>
    </p:extLst>
  </p:cSld>
  <p:clrMapOvr>
    <a:masterClrMapping/>
  </p:clrMapOvr>
  <mc:AlternateContent xmlns:mc="http://schemas.openxmlformats.org/markup-compatibility/2006" xmlns:p14="http://schemas.microsoft.com/office/powerpoint/2010/main">
    <mc:Choice Requires="p14">
      <p:transition spd="slow" p14:dur="2000" advTm="35993"/>
    </mc:Choice>
    <mc:Fallback xmlns="">
      <p:transition spd="slow" advTm="3599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5576" y="0"/>
            <a:ext cx="838842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80000" dist="40000" dir="5040000" algn="tl">
                    <a:srgbClr val="000000">
                      <a:alpha val="30000"/>
                    </a:srgbClr>
                  </a:outerShdw>
                </a:effectLst>
              </a:rPr>
              <a:t>Советская комсомольская антифашистская подпольная организация «Молодая гвардия»</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836712"/>
            <a:ext cx="1852444" cy="25095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TextBox 7"/>
          <p:cNvSpPr txBox="1"/>
          <p:nvPr/>
        </p:nvSpPr>
        <p:spPr>
          <a:xfrm>
            <a:off x="3275856" y="693048"/>
            <a:ext cx="5868144" cy="3046988"/>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rPr>
              <a:t>С первых дней оккупации Сергей Тюленин с группой ребят боролся с фашистами, распространял листовки. Он вошел в штаб созданной организации, которая по его предложению была названа «Молодой гвардией». В ее рядах подпольщик Сергей Тюленин становится </a:t>
            </a:r>
            <a:r>
              <a:rPr lang="ru-RU" sz="1600" b="1" dirty="0" smtClean="0">
                <a:effectLst>
                  <a:outerShdw blurRad="38100" dist="38100" dir="2700000" algn="tl">
                    <a:srgbClr val="000000">
                      <a:alpha val="43137"/>
                    </a:srgbClr>
                  </a:outerShdw>
                </a:effectLst>
              </a:rPr>
              <a:t>комсомольцем. Штаб </a:t>
            </a:r>
            <a:r>
              <a:rPr lang="ru-RU" sz="1600" b="1" dirty="0">
                <a:effectLst>
                  <a:outerShdw blurRad="38100" dist="38100" dir="2700000" algn="tl">
                    <a:srgbClr val="000000">
                      <a:alpha val="43137"/>
                    </a:srgbClr>
                  </a:outerShdw>
                </a:effectLst>
              </a:rPr>
              <a:t>«Молодой гвардии» дает группе Тюленина ряд боевых заданий, с которыми она блестяще справляется. В декабре 1942 года группа Тюленина составила ядро струнного кружка клуба имени А. М. Горького. Здесь вновь встретились школьные товарищи </a:t>
            </a:r>
            <a:r>
              <a:rPr lang="ru-RU" sz="1600" b="1" dirty="0" smtClean="0">
                <a:effectLst>
                  <a:outerShdw blurRad="38100" dist="38100" dir="2700000" algn="tl">
                    <a:srgbClr val="000000">
                      <a:alpha val="43137"/>
                    </a:srgbClr>
                  </a:outerShdw>
                </a:effectLst>
              </a:rPr>
              <a:t>Любовь </a:t>
            </a:r>
            <a:r>
              <a:rPr lang="ru-RU" sz="1600" b="1" dirty="0">
                <a:effectLst>
                  <a:outerShdw blurRad="38100" dist="38100" dir="2700000" algn="tl">
                    <a:srgbClr val="000000">
                      <a:alpha val="43137"/>
                    </a:srgbClr>
                  </a:outerShdw>
                </a:effectLst>
              </a:rPr>
              <a:t>Шевцова, Сергей Тюленин, Виктор </a:t>
            </a:r>
            <a:r>
              <a:rPr lang="ru-RU" sz="1600" b="1" dirty="0" err="1">
                <a:effectLst>
                  <a:outerShdw blurRad="38100" dist="38100" dir="2700000" algn="tl">
                    <a:srgbClr val="000000">
                      <a:alpha val="43137"/>
                    </a:srgbClr>
                  </a:outerShdw>
                </a:effectLst>
              </a:rPr>
              <a:t>Третьякевич</a:t>
            </a:r>
            <a:r>
              <a:rPr lang="ru-RU" sz="1600" b="1" dirty="0">
                <a:effectLst>
                  <a:outerShdw blurRad="38100" dist="38100" dir="2700000" algn="tl">
                    <a:srgbClr val="000000">
                      <a:alpha val="43137"/>
                    </a:srgbClr>
                  </a:outerShdw>
                </a:effectLst>
              </a:rPr>
              <a:t>, который руководил кружком. Работа в клубе освобождала молодежь от угона на работу в Германию.</a:t>
            </a:r>
          </a:p>
        </p:txBody>
      </p:sp>
      <p:pic>
        <p:nvPicPr>
          <p:cNvPr id="3079" name="Picture 7" descr="Член штаба Виктор Третьякеви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6101" y="3722876"/>
            <a:ext cx="1907452" cy="28974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5576" y="3861048"/>
            <a:ext cx="6340525" cy="2185214"/>
          </a:xfrm>
          <a:prstGeom prst="rect">
            <a:avLst/>
          </a:prstGeom>
          <a:noFill/>
        </p:spPr>
        <p:txBody>
          <a:bodyPr wrap="square" rtlCol="0">
            <a:spAutoFit/>
          </a:bodyPr>
          <a:lstStyle/>
          <a:p>
            <a:r>
              <a:rPr lang="ru-RU" sz="1700" b="1" dirty="0" smtClean="0">
                <a:effectLst>
                  <a:outerShdw blurRad="38100" dist="38100" dir="2700000" algn="tl">
                    <a:srgbClr val="000000">
                      <a:alpha val="43137"/>
                    </a:srgbClr>
                  </a:outerShdw>
                </a:effectLst>
              </a:rPr>
              <a:t>Виктор </a:t>
            </a:r>
            <a:r>
              <a:rPr lang="ru-RU" sz="1700" b="1" dirty="0" err="1" smtClean="0">
                <a:effectLst>
                  <a:outerShdw blurRad="38100" dist="38100" dir="2700000" algn="tl">
                    <a:srgbClr val="000000">
                      <a:alpha val="43137"/>
                    </a:srgbClr>
                  </a:outerShdw>
                </a:effectLst>
              </a:rPr>
              <a:t>Третьякевич</a:t>
            </a:r>
            <a:r>
              <a:rPr lang="ru-RU" sz="1700" b="1" dirty="0" smtClean="0">
                <a:effectLst>
                  <a:outerShdw blurRad="38100" dist="38100" dir="2700000" algn="tl">
                    <a:srgbClr val="000000">
                      <a:alpha val="43137"/>
                    </a:srgbClr>
                  </a:outerShdw>
                </a:effectLst>
              </a:rPr>
              <a:t> один из организаторов, член штаба и комиссар подпольной антифашистской комсомольской организации «Молодая гвардия». Вместе с товарищами принимал активное участие в разработке планов боевых операций, в  создании подпольной типографии, печатании листовок</a:t>
            </a:r>
            <a:r>
              <a:rPr lang="ru-RU" sz="1700" b="1" dirty="0">
                <a:effectLst>
                  <a:outerShdw blurRad="38100" dist="38100" dir="2700000" algn="tl">
                    <a:srgbClr val="000000">
                      <a:alpha val="43137"/>
                    </a:srgbClr>
                  </a:outerShdw>
                </a:effectLst>
              </a:rPr>
              <a:t>. Проводя большую организационную работу, </a:t>
            </a:r>
            <a:r>
              <a:rPr lang="ru-RU" sz="1700" b="1" dirty="0" err="1">
                <a:effectLst>
                  <a:outerShdw blurRad="38100" dist="38100" dir="2700000" algn="tl">
                    <a:srgbClr val="000000">
                      <a:alpha val="43137"/>
                    </a:srgbClr>
                  </a:outerShdw>
                </a:effectLst>
              </a:rPr>
              <a:t>Третьякевич</a:t>
            </a:r>
            <a:r>
              <a:rPr lang="ru-RU" sz="1700" b="1" dirty="0">
                <a:effectLst>
                  <a:outerShdw blurRad="38100" dist="38100" dir="2700000" algn="tl">
                    <a:srgbClr val="000000">
                      <a:alpha val="43137"/>
                    </a:srgbClr>
                  </a:outerShdw>
                </a:effectLst>
              </a:rPr>
              <a:t> лично участвовал в боевых операциях против немецко-фашистских захватчиков.</a:t>
            </a:r>
          </a:p>
        </p:txBody>
      </p:sp>
    </p:spTree>
    <p:extLst>
      <p:ext uri="{BB962C8B-B14F-4D97-AF65-F5344CB8AC3E}">
        <p14:creationId xmlns:p14="http://schemas.microsoft.com/office/powerpoint/2010/main" val="201374019"/>
      </p:ext>
    </p:extLst>
  </p:cSld>
  <p:clrMapOvr>
    <a:masterClrMapping/>
  </p:clrMapOvr>
  <mc:AlternateContent xmlns:mc="http://schemas.openxmlformats.org/markup-compatibility/2006" xmlns:p14="http://schemas.microsoft.com/office/powerpoint/2010/main">
    <mc:Choice Requires="p14">
      <p:transition spd="slow" p14:dur="2000" advTm="28005"/>
    </mc:Choice>
    <mc:Fallback xmlns="">
      <p:transition spd="slow" advTm="2800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27584" y="0"/>
            <a:ext cx="8316416"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80000" dist="40000" dir="5040000" algn="tl">
                    <a:srgbClr val="000000">
                      <a:alpha val="30000"/>
                    </a:srgbClr>
                  </a:outerShdw>
                </a:effectLst>
              </a:rPr>
              <a:t>Советская комсомольская антифашистская подпольная организация «Молодая гвардия»</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887" y="710576"/>
            <a:ext cx="2088054" cy="2833490"/>
          </a:xfrm>
          <a:prstGeom prst="roundRect">
            <a:avLst>
              <a:gd name="adj" fmla="val 16096"/>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27584" y="707886"/>
            <a:ext cx="5904656" cy="2970044"/>
          </a:xfrm>
          <a:prstGeom prst="rect">
            <a:avLst/>
          </a:prstGeom>
          <a:noFill/>
        </p:spPr>
        <p:txBody>
          <a:bodyPr wrap="square" rtlCol="0">
            <a:spAutoFit/>
          </a:bodyPr>
          <a:lstStyle/>
          <a:p>
            <a:r>
              <a:rPr lang="ru-RU" sz="1700" b="1" dirty="0" smtClean="0">
                <a:effectLst>
                  <a:outerShdw blurRad="38100" dist="38100" dir="2700000" algn="tl">
                    <a:srgbClr val="000000">
                      <a:alpha val="43137"/>
                    </a:srgbClr>
                  </a:outerShdw>
                </a:effectLst>
              </a:rPr>
              <a:t>Любовь Шевцова </a:t>
            </a:r>
            <a:r>
              <a:rPr lang="ru-RU" sz="1700" b="1" dirty="0">
                <a:effectLst>
                  <a:outerShdw blurRad="38100" dist="38100" dir="2700000" algn="tl">
                    <a:srgbClr val="000000">
                      <a:alpha val="43137"/>
                    </a:srgbClr>
                  </a:outerShdw>
                </a:effectLst>
              </a:rPr>
              <a:t>распространяла листовки, собирала и передавала сведения другим подпольным организациям, помогала держать связь, несколько раз ездила в </a:t>
            </a:r>
            <a:r>
              <a:rPr lang="ru-RU" sz="1700" b="1" dirty="0" err="1">
                <a:effectLst>
                  <a:outerShdw blurRad="38100" dist="38100" dir="2700000" algn="tl">
                    <a:srgbClr val="000000">
                      <a:alpha val="43137"/>
                    </a:srgbClr>
                  </a:outerShdw>
                </a:effectLst>
              </a:rPr>
              <a:t>Ворошиловоград</a:t>
            </a:r>
            <a:r>
              <a:rPr lang="ru-RU" sz="1700" b="1" dirty="0">
                <a:effectLst>
                  <a:outerShdw blurRad="38100" dist="38100" dir="2700000" algn="tl">
                    <a:srgbClr val="000000">
                      <a:alpha val="43137"/>
                    </a:srgbClr>
                  </a:outerShdw>
                </a:effectLst>
              </a:rPr>
              <a:t> и другие населённые пункты, устанавливая контакты с партизанами. Девушка лично вместе с двумя другими молодогвардейцами Сергеем </a:t>
            </a:r>
            <a:r>
              <a:rPr lang="ru-RU" sz="1700" b="1" dirty="0" err="1">
                <a:effectLst>
                  <a:outerShdw blurRad="38100" dist="38100" dir="2700000" algn="tl">
                    <a:srgbClr val="000000">
                      <a:alpha val="43137"/>
                    </a:srgbClr>
                  </a:outerShdw>
                </a:effectLst>
              </a:rPr>
              <a:t>Тюлениным</a:t>
            </a:r>
            <a:r>
              <a:rPr lang="ru-RU" sz="1700" b="1" dirty="0">
                <a:effectLst>
                  <a:outerShdw blurRad="38100" dist="38100" dir="2700000" algn="tl">
                    <a:srgbClr val="000000">
                      <a:alpha val="43137"/>
                    </a:srgbClr>
                  </a:outerShdw>
                </a:effectLst>
              </a:rPr>
              <a:t> и Виктором Лукьянченко принимала участие в поджоге трудовой биржи, через которую немцы организовывали угон местной молодёжи на принудительные работы в Германию</a:t>
            </a:r>
            <a:r>
              <a:rPr lang="ru-RU" sz="1700" b="1" dirty="0" smtClean="0">
                <a:effectLst>
                  <a:outerShdw blurRad="38100" dist="38100" dir="2700000" algn="tl">
                    <a:srgbClr val="000000">
                      <a:alpha val="43137"/>
                    </a:srgbClr>
                  </a:outerShdw>
                </a:effectLst>
              </a:rPr>
              <a:t>. Герой Советского Союза. </a:t>
            </a:r>
            <a:endParaRPr lang="ru-RU" sz="1700" b="1" dirty="0">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470" y="3544066"/>
            <a:ext cx="2200484" cy="31973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079954" y="3988555"/>
            <a:ext cx="5838987" cy="2862322"/>
          </a:xfrm>
          <a:prstGeom prst="rect">
            <a:avLst/>
          </a:prstGeom>
          <a:noFill/>
        </p:spPr>
        <p:txBody>
          <a:bodyPr wrap="square" rtlCol="0">
            <a:spAutoFit/>
          </a:bodyPr>
          <a:lstStyle/>
          <a:p>
            <a:r>
              <a:rPr lang="ru-RU" b="1" smtClean="0">
                <a:effectLst>
                  <a:outerShdw blurRad="38100" dist="38100" dir="2700000" algn="tl">
                    <a:srgbClr val="000000">
                      <a:alpha val="43137"/>
                    </a:srgbClr>
                  </a:outerShdw>
                </a:effectLst>
              </a:rPr>
              <a:t>Василий Левашов - советский </a:t>
            </a:r>
            <a:r>
              <a:rPr lang="ru-RU" b="1" dirty="0">
                <a:effectLst>
                  <a:outerShdw blurRad="38100" dist="38100" dir="2700000" algn="tl">
                    <a:srgbClr val="000000">
                      <a:alpha val="43137"/>
                    </a:srgbClr>
                  </a:outerShdw>
                </a:effectLst>
              </a:rPr>
              <a:t>военачальник. Член штаба и один из руководителей подпольной антифашистской комсомольской организации «Молодая Гвардия» (1942-1943). Работал над расширением рядов подпольщиков, писал и распространял листовки, участвовал в боевых операциях, занимался приобретением оружия. Позднее проходил службу в регулярных частях Советской Армии. </a:t>
            </a:r>
          </a:p>
          <a:p>
            <a:endParaRPr lang="ru-RU" dirty="0"/>
          </a:p>
        </p:txBody>
      </p:sp>
    </p:spTree>
    <p:custDataLst>
      <p:tags r:id="rId1"/>
    </p:custDataLst>
    <p:extLst>
      <p:ext uri="{BB962C8B-B14F-4D97-AF65-F5344CB8AC3E}">
        <p14:creationId xmlns:p14="http://schemas.microsoft.com/office/powerpoint/2010/main" val="2149570126"/>
      </p:ext>
    </p:extLst>
  </p:cSld>
  <p:clrMapOvr>
    <a:masterClrMapping/>
  </p:clrMapOvr>
  <mc:AlternateContent xmlns:mc="http://schemas.openxmlformats.org/markup-compatibility/2006" xmlns:p14="http://schemas.microsoft.com/office/powerpoint/2010/main">
    <mc:Choice Requires="p14">
      <p:transition spd="slow" p14:dur="2000" advTm="42714"/>
    </mc:Choice>
    <mc:Fallback xmlns="">
      <p:transition spd="slow" advTm="4271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55576" y="0"/>
            <a:ext cx="838842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80000" dist="40000" dir="5040000" algn="tl">
                    <a:srgbClr val="000000">
                      <a:alpha val="30000"/>
                    </a:srgbClr>
                  </a:outerShdw>
                </a:effectLst>
              </a:rPr>
              <a:t>Советская комсомольская антифашистская подпольная организация «Молодая гвардия»</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698748"/>
            <a:ext cx="2100742" cy="27939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56318" y="745644"/>
            <a:ext cx="6287682" cy="286232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rPr>
              <a:t>Георгий </a:t>
            </a:r>
            <a:r>
              <a:rPr lang="ru-RU" b="1" dirty="0" err="1" smtClean="0">
                <a:effectLst>
                  <a:outerShdw blurRad="38100" dist="38100" dir="2700000" algn="tl">
                    <a:srgbClr val="000000">
                      <a:alpha val="43137"/>
                    </a:srgbClr>
                  </a:outerShdw>
                </a:effectLst>
              </a:rPr>
              <a:t>Арутюнянц</a:t>
            </a:r>
            <a:r>
              <a:rPr lang="ru-RU" b="1" dirty="0" smtClean="0">
                <a:effectLst>
                  <a:outerShdw blurRad="38100" dist="38100" dir="2700000" algn="tl">
                    <a:srgbClr val="000000">
                      <a:alpha val="43137"/>
                    </a:srgbClr>
                  </a:outerShdw>
                </a:effectLst>
              </a:rPr>
              <a:t>. Во </a:t>
            </a:r>
            <a:r>
              <a:rPr lang="ru-RU" b="1" dirty="0">
                <a:effectLst>
                  <a:outerShdw blurRad="38100" dist="38100" dir="2700000" algn="tl">
                    <a:srgbClr val="000000">
                      <a:alpha val="43137"/>
                    </a:srgbClr>
                  </a:outerShdw>
                </a:effectLst>
              </a:rPr>
              <a:t>время эвакуации вместе со своими друзьями попал в окружение и вернулся домой. В числе первых вступил в подпольную организацию «Молодая гвардия». Участвовал в сборе оружия, в разгроме немецких автомашин, в поджоге скирд хлеба, писал и распространял листовки. В начале ноября на квартире </a:t>
            </a:r>
            <a:r>
              <a:rPr lang="ru-RU" b="1" dirty="0" err="1">
                <a:effectLst>
                  <a:outerShdw blurRad="38100" dist="38100" dir="2700000" algn="tl">
                    <a:srgbClr val="000000">
                      <a:alpha val="43137"/>
                    </a:srgbClr>
                  </a:outerShdw>
                </a:effectLst>
              </a:rPr>
              <a:t>Арутюнянца</a:t>
            </a:r>
            <a:r>
              <a:rPr lang="ru-RU" b="1" dirty="0">
                <a:effectLst>
                  <a:outerShdw blurRad="38100" dist="38100" dir="2700000" algn="tl">
                    <a:srgbClr val="000000">
                      <a:alpha val="43137"/>
                    </a:srgbClr>
                  </a:outerShdw>
                </a:effectLst>
              </a:rPr>
              <a:t> была создана подпольная типография. Во время арестов участников подполья в январе 1943 года Георгию удалось уйти из города. Вступил в Красную армию и участвовал в боях с Вермахтом.</a:t>
            </a: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6549" y="3660918"/>
            <a:ext cx="2143142" cy="2720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5576" y="3564791"/>
            <a:ext cx="6192688" cy="3293209"/>
          </a:xfrm>
          <a:prstGeom prst="rect">
            <a:avLst/>
          </a:prstGeom>
          <a:noFill/>
        </p:spPr>
        <p:txBody>
          <a:bodyPr wrap="square" rtlCol="0">
            <a:spAutoFit/>
          </a:bodyPr>
          <a:lstStyle/>
          <a:p>
            <a:r>
              <a:rPr lang="ru-RU" sz="1600" b="1" dirty="0">
                <a:effectLst>
                  <a:outerShdw blurRad="38100" dist="38100" dir="2700000" algn="tl">
                    <a:srgbClr val="000000">
                      <a:alpha val="43137"/>
                    </a:srgbClr>
                  </a:outerShdw>
                </a:effectLst>
              </a:rPr>
              <a:t>Евгений Яковлевич </a:t>
            </a:r>
            <a:r>
              <a:rPr lang="ru-RU" sz="1600" b="1" dirty="0" smtClean="0">
                <a:effectLst>
                  <a:outerShdw blurRad="38100" dist="38100" dir="2700000" algn="tl">
                    <a:srgbClr val="000000">
                      <a:alpha val="43137"/>
                    </a:srgbClr>
                  </a:outerShdw>
                </a:effectLst>
              </a:rPr>
              <a:t>Мошков— </a:t>
            </a:r>
            <a:r>
              <a:rPr lang="ru-RU" sz="1600" b="1" dirty="0">
                <a:effectLst>
                  <a:outerShdw blurRad="38100" dist="38100" dir="2700000" algn="tl">
                    <a:srgbClr val="000000">
                      <a:alpha val="43137"/>
                    </a:srgbClr>
                  </a:outerShdw>
                </a:effectLst>
              </a:rPr>
              <a:t>подпольщик Великой Отечественной войны, участник антифашистской организации «Молодая Гвардия». Был связным между партийным и комсомольским подпольем, </a:t>
            </a:r>
            <a:r>
              <a:rPr lang="ru-RU" sz="1600" b="1" dirty="0" smtClean="0">
                <a:effectLst>
                  <a:outerShdw blurRad="38100" dist="38100" dir="2700000" algn="tl">
                    <a:srgbClr val="000000">
                      <a:alpha val="43137"/>
                    </a:srgbClr>
                  </a:outerShdw>
                </a:effectLst>
              </a:rPr>
              <a:t>выполнял </a:t>
            </a:r>
            <a:r>
              <a:rPr lang="ru-RU" sz="1600" b="1" dirty="0">
                <a:effectLst>
                  <a:outerShdw blurRad="38100" dist="38100" dir="2700000" algn="tl">
                    <a:srgbClr val="000000">
                      <a:alpha val="43137"/>
                    </a:srgbClr>
                  </a:outerShdw>
                </a:effectLst>
              </a:rPr>
              <a:t>ответственные задания. В ноябре 1942 года возглавляемая им группа молодогвардейцев совершила нападение на </a:t>
            </a:r>
            <a:r>
              <a:rPr lang="ru-RU" sz="1600" b="1" dirty="0" err="1">
                <a:effectLst>
                  <a:outerShdw blurRad="38100" dist="38100" dir="2700000" algn="tl">
                    <a:srgbClr val="000000">
                      <a:alpha val="43137"/>
                    </a:srgbClr>
                  </a:outerShdw>
                </a:effectLst>
              </a:rPr>
              <a:t>Волчанский</a:t>
            </a:r>
            <a:r>
              <a:rPr lang="ru-RU" sz="1600" b="1" dirty="0">
                <a:effectLst>
                  <a:outerShdw blurRad="38100" dist="38100" dir="2700000" algn="tl">
                    <a:srgbClr val="000000">
                      <a:alpha val="43137"/>
                    </a:srgbClr>
                  </a:outerShdw>
                </a:effectLst>
              </a:rPr>
              <a:t> лагерь и освободила оттуда советских военнопленных. </a:t>
            </a:r>
            <a:r>
              <a:rPr lang="ru-RU" sz="1600" b="1" dirty="0" smtClean="0">
                <a:effectLst>
                  <a:outerShdw blurRad="38100" dist="38100" dir="2700000" algn="tl">
                    <a:srgbClr val="000000">
                      <a:alpha val="43137"/>
                    </a:srgbClr>
                  </a:outerShdw>
                </a:effectLst>
              </a:rPr>
              <a:t>По </a:t>
            </a:r>
            <a:r>
              <a:rPr lang="ru-RU" sz="1600" b="1" dirty="0">
                <a:effectLst>
                  <a:outerShdw blurRad="38100" dist="38100" dir="2700000" algn="tl">
                    <a:srgbClr val="000000">
                      <a:alpha val="43137"/>
                    </a:srgbClr>
                  </a:outerShdw>
                </a:effectLst>
              </a:rPr>
              <a:t>указанию Ф. П. Лютикова в декабре устроился директором клуба имени Горького, превратившегося в своеобразную штаб-квартиру «Молодой гвардии». Организовал здесь несколько кружков художественной самодеятельности, «артистами» которых стали многие подпольщики. В клубе проходили заседания штаба организации, разрабатывались планы предстоящих операций.</a:t>
            </a:r>
          </a:p>
        </p:txBody>
      </p:sp>
    </p:spTree>
    <p:extLst>
      <p:ext uri="{BB962C8B-B14F-4D97-AF65-F5344CB8AC3E}">
        <p14:creationId xmlns:p14="http://schemas.microsoft.com/office/powerpoint/2010/main" val="3211278262"/>
      </p:ext>
    </p:extLst>
  </p:cSld>
  <p:clrMapOvr>
    <a:masterClrMapping/>
  </p:clrMapOvr>
  <mc:AlternateContent xmlns:mc="http://schemas.openxmlformats.org/markup-compatibility/2006" xmlns:p14="http://schemas.microsoft.com/office/powerpoint/2010/main">
    <mc:Choice Requires="p14">
      <p:transition spd="slow" p14:dur="2000" advTm="36480"/>
    </mc:Choice>
    <mc:Fallback xmlns="">
      <p:transition spd="slow" advTm="36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250" fill="hold"/>
                                        <p:tgtEl>
                                          <p:spTgt spid="2"/>
                                        </p:tgtEl>
                                        <p:attrNameLst>
                                          <p:attrName>ppt_w</p:attrName>
                                        </p:attrNameLst>
                                      </p:cBhvr>
                                      <p:tavLst>
                                        <p:tav tm="0">
                                          <p:val>
                                            <p:fltVal val="0"/>
                                          </p:val>
                                        </p:tav>
                                        <p:tav tm="100000">
                                          <p:val>
                                            <p:strVal val="#ppt_w"/>
                                          </p:val>
                                        </p:tav>
                                      </p:tavLst>
                                    </p:anim>
                                    <p:anim calcmode="lin" valueType="num">
                                      <p:cBhvr>
                                        <p:cTn id="8" dur="3250" fill="hold"/>
                                        <p:tgtEl>
                                          <p:spTgt spid="2"/>
                                        </p:tgtEl>
                                        <p:attrNameLst>
                                          <p:attrName>ppt_h</p:attrName>
                                        </p:attrNameLst>
                                      </p:cBhvr>
                                      <p:tavLst>
                                        <p:tav tm="0">
                                          <p:val>
                                            <p:fltVal val="0"/>
                                          </p:val>
                                        </p:tav>
                                        <p:tav tm="100000">
                                          <p:val>
                                            <p:strVal val="#ppt_h"/>
                                          </p:val>
                                        </p:tav>
                                      </p:tavLst>
                                    </p:anim>
                                    <p:anim calcmode="lin" valueType="num">
                                      <p:cBhvr>
                                        <p:cTn id="9" dur="3250" fill="hold"/>
                                        <p:tgtEl>
                                          <p:spTgt spid="2"/>
                                        </p:tgtEl>
                                        <p:attrNameLst>
                                          <p:attrName>style.rotation</p:attrName>
                                        </p:attrNameLst>
                                      </p:cBhvr>
                                      <p:tavLst>
                                        <p:tav tm="0">
                                          <p:val>
                                            <p:fltVal val="90"/>
                                          </p:val>
                                        </p:tav>
                                        <p:tav tm="100000">
                                          <p:val>
                                            <p:fltVal val="0"/>
                                          </p:val>
                                        </p:tav>
                                      </p:tavLst>
                                    </p:anim>
                                    <p:animEffect transition="in" filter="fade">
                                      <p:cBhvr>
                                        <p:cTn id="10" dur="3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755576" y="-65062"/>
            <a:ext cx="8388424"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80000" dist="40000" dir="5040000" algn="tl">
                    <a:srgbClr val="000000">
                      <a:alpha val="30000"/>
                    </a:srgbClr>
                  </a:outerShdw>
                </a:effectLst>
              </a:rPr>
              <a:t>Советская комсомольская антифашистская подпольная организация «Молодая гвардия»</a:t>
            </a:r>
          </a:p>
        </p:txBody>
      </p:sp>
      <p:sp>
        <p:nvSpPr>
          <p:cNvPr id="9" name="TextBox 8"/>
          <p:cNvSpPr txBox="1"/>
          <p:nvPr/>
        </p:nvSpPr>
        <p:spPr>
          <a:xfrm>
            <a:off x="755576" y="642824"/>
            <a:ext cx="8388424" cy="6294031"/>
          </a:xfrm>
          <a:prstGeom prst="rect">
            <a:avLst/>
          </a:prstGeom>
          <a:noFill/>
        </p:spPr>
        <p:txBody>
          <a:bodyPr wrap="square" rtlCol="0">
            <a:spAutoFit/>
          </a:bodyPr>
          <a:lstStyle/>
          <a:p>
            <a:r>
              <a:rPr lang="ru-RU" sz="1550" b="1" dirty="0">
                <a:effectLst>
                  <a:outerShdw blurRad="38100" dist="38100" dir="2700000" algn="tl">
                    <a:srgbClr val="000000">
                      <a:alpha val="43137"/>
                    </a:srgbClr>
                  </a:outerShdw>
                </a:effectLst>
              </a:rPr>
              <a:t>Накануне 1943 года молодогвардейцы напали на конвой немецких грузовиков, который перевозил новогодние подарки для солдат вермахта. 1 января 1943 года Евгений Мошков и Виктор </a:t>
            </a:r>
            <a:r>
              <a:rPr lang="ru-RU" sz="1550" b="1" dirty="0" err="1">
                <a:effectLst>
                  <a:outerShdw blurRad="38100" dist="38100" dir="2700000" algn="tl">
                    <a:srgbClr val="000000">
                      <a:alpha val="43137"/>
                    </a:srgbClr>
                  </a:outerShdw>
                </a:effectLst>
              </a:rPr>
              <a:t>Третьякевич</a:t>
            </a:r>
            <a:r>
              <a:rPr lang="ru-RU" sz="1550" b="1" dirty="0">
                <a:effectLst>
                  <a:outerShdw blurRad="38100" dist="38100" dir="2700000" algn="tl">
                    <a:srgbClr val="000000">
                      <a:alpha val="43137"/>
                    </a:srgbClr>
                  </a:outerShdw>
                </a:effectLst>
              </a:rPr>
              <a:t> попытались продать на местном рынке часть похищенного и были арестованы. </a:t>
            </a:r>
            <a:r>
              <a:rPr lang="ru-RU" sz="1550" b="1" dirty="0" smtClean="0">
                <a:effectLst>
                  <a:outerShdw blurRad="38100" dist="38100" dir="2700000" algn="tl">
                    <a:srgbClr val="000000">
                      <a:alpha val="43137"/>
                    </a:srgbClr>
                  </a:outerShdw>
                </a:effectLst>
              </a:rPr>
              <a:t>5 </a:t>
            </a:r>
            <a:r>
              <a:rPr lang="ru-RU" sz="1550" b="1" dirty="0">
                <a:effectLst>
                  <a:outerShdw blurRad="38100" dist="38100" dir="2700000" algn="tl">
                    <a:srgbClr val="000000">
                      <a:alpha val="43137"/>
                    </a:srgbClr>
                  </a:outerShdw>
                </a:effectLst>
              </a:rPr>
              <a:t>января полиция начала массовые аресты подпольщиков, которые продолжались вплоть до 11 января 1943 </a:t>
            </a:r>
            <a:r>
              <a:rPr lang="ru-RU" sz="1550" b="1" dirty="0" smtClean="0">
                <a:effectLst>
                  <a:outerShdw blurRad="38100" dist="38100" dir="2700000" algn="tl">
                    <a:srgbClr val="000000">
                      <a:alpha val="43137"/>
                    </a:srgbClr>
                  </a:outerShdw>
                </a:effectLst>
              </a:rPr>
              <a:t>года. 15</a:t>
            </a:r>
            <a:r>
              <a:rPr lang="ru-RU" sz="1550" b="1" dirty="0">
                <a:effectLst>
                  <a:outerShdw blurRad="38100" dist="38100" dir="2700000" algn="tl">
                    <a:srgbClr val="000000">
                      <a:alpha val="43137"/>
                    </a:srgbClr>
                  </a:outerShdw>
                </a:effectLst>
              </a:rPr>
              <a:t>, 16 и 31 января 1943 года немецкие оккупанты частью живыми, частью расстрелянными сбросили в 58-метровый шурф </a:t>
            </a:r>
            <a:r>
              <a:rPr lang="ru-RU" sz="1550" b="1" dirty="0" err="1">
                <a:effectLst>
                  <a:outerShdw blurRad="38100" dist="38100" dir="2700000" algn="tl">
                    <a:srgbClr val="000000">
                      <a:alpha val="43137"/>
                    </a:srgbClr>
                  </a:outerShdw>
                </a:effectLst>
              </a:rPr>
              <a:t>краснодонской</a:t>
            </a:r>
            <a:r>
              <a:rPr lang="ru-RU" sz="1550" b="1" dirty="0">
                <a:effectLst>
                  <a:outerShdw blurRad="38100" dist="38100" dir="2700000" algn="tl">
                    <a:srgbClr val="000000">
                      <a:alpha val="43137"/>
                    </a:srgbClr>
                  </a:outerShdw>
                </a:effectLst>
              </a:rPr>
              <a:t> шахты № 5 замученных жестокими пытками семьдесят одного человека, среди которых были сорок девять молодогвардейцев и двадцать два члена местной подпольной партийной организации. В их числе были Виктор </a:t>
            </a:r>
            <a:r>
              <a:rPr lang="ru-RU" sz="1550" b="1" dirty="0" err="1">
                <a:effectLst>
                  <a:outerShdw blurRad="38100" dist="38100" dir="2700000" algn="tl">
                    <a:srgbClr val="000000">
                      <a:alpha val="43137"/>
                    </a:srgbClr>
                  </a:outerShdw>
                </a:effectLst>
              </a:rPr>
              <a:t>Третьякевич</a:t>
            </a:r>
            <a:r>
              <a:rPr lang="ru-RU" sz="1550" b="1" dirty="0">
                <a:effectLst>
                  <a:outerShdw blurRad="38100" dist="38100" dir="2700000" algn="tl">
                    <a:srgbClr val="000000">
                      <a:alpha val="43137"/>
                    </a:srgbClr>
                  </a:outerShdw>
                </a:effectLst>
              </a:rPr>
              <a:t>, Евгений Мошков, Иван </a:t>
            </a:r>
            <a:r>
              <a:rPr lang="ru-RU" sz="1550" b="1" dirty="0" err="1">
                <a:effectLst>
                  <a:outerShdw blurRad="38100" dist="38100" dir="2700000" algn="tl">
                    <a:srgbClr val="000000">
                      <a:alpha val="43137"/>
                    </a:srgbClr>
                  </a:outerShdw>
                </a:effectLst>
              </a:rPr>
              <a:t>Земнухов</a:t>
            </a:r>
            <a:r>
              <a:rPr lang="ru-RU" sz="1550" b="1" dirty="0">
                <a:effectLst>
                  <a:outerShdw blurRad="38100" dist="38100" dir="2700000" algn="tl">
                    <a:srgbClr val="000000">
                      <a:alpha val="43137"/>
                    </a:srgbClr>
                  </a:outerShdw>
                </a:effectLst>
              </a:rPr>
              <a:t>, Ульяна Громова, Сергей Тюленин, Анна </a:t>
            </a:r>
            <a:r>
              <a:rPr lang="ru-RU" sz="1550" b="1" dirty="0" err="1">
                <a:effectLst>
                  <a:outerShdw blurRad="38100" dist="38100" dir="2700000" algn="tl">
                    <a:srgbClr val="000000">
                      <a:alpha val="43137"/>
                    </a:srgbClr>
                  </a:outerShdw>
                </a:effectLst>
              </a:rPr>
              <a:t>Сопова</a:t>
            </a:r>
            <a:r>
              <a:rPr lang="ru-RU" sz="1550" b="1" dirty="0">
                <a:effectLst>
                  <a:outerShdw blurRad="38100" dist="38100" dir="2700000" algn="tl">
                    <a:srgbClr val="000000">
                      <a:alpha val="43137"/>
                    </a:srgbClr>
                  </a:outerShdw>
                </a:effectLst>
              </a:rPr>
              <a:t>, Лидия Андросова, Ангелина </a:t>
            </a:r>
            <a:r>
              <a:rPr lang="ru-RU" sz="1550" b="1" dirty="0" err="1">
                <a:effectLst>
                  <a:outerShdw blurRad="38100" dist="38100" dir="2700000" algn="tl">
                    <a:srgbClr val="000000">
                      <a:alpha val="43137"/>
                    </a:srgbClr>
                  </a:outerShdw>
                </a:effectLst>
              </a:rPr>
              <a:t>Самошина</a:t>
            </a:r>
            <a:r>
              <a:rPr lang="ru-RU" sz="1550" b="1" dirty="0">
                <a:effectLst>
                  <a:outerShdw blurRad="38100" dist="38100" dir="2700000" algn="tl">
                    <a:srgbClr val="000000">
                      <a:alpha val="43137"/>
                    </a:srgbClr>
                  </a:outerShdw>
                </a:effectLst>
              </a:rPr>
              <a:t>, Майя </a:t>
            </a:r>
            <a:r>
              <a:rPr lang="ru-RU" sz="1550" b="1" dirty="0" err="1">
                <a:effectLst>
                  <a:outerShdw blurRad="38100" dist="38100" dir="2700000" algn="tl">
                    <a:srgbClr val="000000">
                      <a:alpha val="43137"/>
                    </a:srgbClr>
                  </a:outerShdw>
                </a:effectLst>
              </a:rPr>
              <a:t>Пегливанова</a:t>
            </a:r>
            <a:r>
              <a:rPr lang="ru-RU" sz="1550" b="1" dirty="0">
                <a:effectLst>
                  <a:outerShdw blurRad="38100" dist="38100" dir="2700000" algn="tl">
                    <a:srgbClr val="000000">
                      <a:alpha val="43137"/>
                    </a:srgbClr>
                  </a:outerShdw>
                </a:effectLst>
              </a:rPr>
              <a:t>, Александра Дубровина, Александра и Василий Бондаревы, Антонина </a:t>
            </a:r>
            <a:r>
              <a:rPr lang="ru-RU" sz="1550" b="1" dirty="0" err="1" smtClean="0">
                <a:effectLst>
                  <a:outerShdw blurRad="38100" dist="38100" dir="2700000" algn="tl">
                    <a:srgbClr val="000000">
                      <a:alpha val="43137"/>
                    </a:srgbClr>
                  </a:outerShdw>
                </a:effectLst>
              </a:rPr>
              <a:t>Елисеенко</a:t>
            </a:r>
            <a:r>
              <a:rPr lang="ru-RU" sz="1550" b="1" dirty="0" smtClean="0">
                <a:effectLst>
                  <a:outerShdw blurRad="38100" dist="38100" dir="2700000" algn="tl">
                    <a:srgbClr val="000000">
                      <a:alpha val="43137"/>
                    </a:srgbClr>
                  </a:outerShdw>
                </a:effectLst>
              </a:rPr>
              <a:t> и </a:t>
            </a:r>
            <a:r>
              <a:rPr lang="ru-RU" sz="1550" b="1" dirty="0">
                <a:effectLst>
                  <a:outerShdw blurRad="38100" dist="38100" dir="2700000" algn="tl">
                    <a:srgbClr val="000000">
                      <a:alpha val="43137"/>
                    </a:srgbClr>
                  </a:outerShdw>
                </a:effectLst>
              </a:rPr>
              <a:t>многие другие подпольщики-антифашисты. Вслед за людьми каратели скинули в шахту шахтёрские тележки и бросили несколько </a:t>
            </a:r>
            <a:r>
              <a:rPr lang="ru-RU" sz="1550" b="1" dirty="0" smtClean="0">
                <a:effectLst>
                  <a:outerShdw blurRad="38100" dist="38100" dir="2700000" algn="tl">
                    <a:srgbClr val="000000">
                      <a:alpha val="43137"/>
                    </a:srgbClr>
                  </a:outerShdw>
                </a:effectLst>
              </a:rPr>
              <a:t>гранат. 9 </a:t>
            </a:r>
            <a:r>
              <a:rPr lang="ru-RU" sz="1550" b="1" dirty="0">
                <a:effectLst>
                  <a:outerShdw blurRad="38100" dist="38100" dir="2700000" algn="tl">
                    <a:srgbClr val="000000">
                      <a:alpha val="43137"/>
                    </a:srgbClr>
                  </a:outerShdw>
                </a:effectLst>
              </a:rPr>
              <a:t>февраля 1943 года в городе Ровеньки в лесу были расстреляны Олег Кошевой, Любовь Шевцова, Семён Остапенко, Дмитрий Огурцов, Виктор Субботин, ещё четыре человека были расстреляны в других районах. Всех молодогвардейцев перед смертью подвергали жестоким пыткам и </a:t>
            </a:r>
            <a:r>
              <a:rPr lang="ru-RU" sz="1550" b="1" dirty="0" smtClean="0">
                <a:effectLst>
                  <a:outerShdw blurRad="38100" dist="38100" dir="2700000" algn="tl">
                    <a:srgbClr val="000000">
                      <a:alpha val="43137"/>
                    </a:srgbClr>
                  </a:outerShdw>
                </a:effectLst>
              </a:rPr>
              <a:t>истязаниям. 14 </a:t>
            </a:r>
            <a:r>
              <a:rPr lang="ru-RU" sz="1550" b="1" dirty="0">
                <a:effectLst>
                  <a:outerShdw blurRad="38100" dist="38100" dir="2700000" algn="tl">
                    <a:srgbClr val="000000">
                      <a:alpha val="43137"/>
                    </a:srgbClr>
                  </a:outerShdw>
                </a:effectLst>
              </a:rPr>
              <a:t>февраля 1943 года город Краснодон был освобождён от оккупационных войск нацистской Германии советскими войсками Юго-Западного фронта в ходе </a:t>
            </a:r>
            <a:r>
              <a:rPr lang="ru-RU" sz="1550" b="1" dirty="0" err="1">
                <a:effectLst>
                  <a:outerShdw blurRad="38100" dist="38100" dir="2700000" algn="tl">
                    <a:srgbClr val="000000">
                      <a:alpha val="43137"/>
                    </a:srgbClr>
                  </a:outerShdw>
                </a:effectLst>
              </a:rPr>
              <a:t>Ворошиловградской</a:t>
            </a:r>
            <a:r>
              <a:rPr lang="ru-RU" sz="1550" b="1" dirty="0">
                <a:effectLst>
                  <a:outerShdw blurRad="38100" dist="38100" dir="2700000" algn="tl">
                    <a:srgbClr val="000000">
                      <a:alpha val="43137"/>
                    </a:srgbClr>
                  </a:outerShdw>
                </a:effectLst>
              </a:rPr>
              <a:t> операции.</a:t>
            </a:r>
          </a:p>
          <a:p>
            <a:r>
              <a:rPr lang="ru-RU" sz="1550" b="1" dirty="0" smtClean="0">
                <a:effectLst>
                  <a:outerShdw blurRad="38100" dist="38100" dir="2700000" algn="tl">
                    <a:srgbClr val="000000">
                      <a:alpha val="43137"/>
                    </a:srgbClr>
                  </a:outerShdw>
                </a:effectLst>
              </a:rPr>
              <a:t>После </a:t>
            </a:r>
            <a:r>
              <a:rPr lang="ru-RU" sz="1550" b="1" dirty="0">
                <a:effectLst>
                  <a:outerShdw blurRad="38100" dist="38100" dir="2700000" algn="tl">
                    <a:srgbClr val="000000">
                      <a:alpha val="43137"/>
                    </a:srgbClr>
                  </a:outerShdw>
                </a:effectLst>
              </a:rPr>
              <a:t>освобождения города тела изуродованных до неузнаваемости молодогвардейцев и коммунистов-подпольщиков, казнённых в Краснодоне, были подняты из ствола шахты № 5 на </a:t>
            </a:r>
            <a:r>
              <a:rPr lang="ru-RU" sz="1550" b="1" dirty="0" smtClean="0">
                <a:effectLst>
                  <a:outerShdw blurRad="38100" dist="38100" dir="2700000" algn="tl">
                    <a:srgbClr val="000000">
                      <a:alpha val="43137"/>
                    </a:srgbClr>
                  </a:outerShdw>
                </a:effectLst>
              </a:rPr>
              <a:t>поверхность. 1 </a:t>
            </a:r>
            <a:r>
              <a:rPr lang="ru-RU" sz="1550" b="1" dirty="0">
                <a:effectLst>
                  <a:outerShdw blurRad="38100" dist="38100" dir="2700000" algn="tl">
                    <a:srgbClr val="000000">
                      <a:alpha val="43137"/>
                    </a:srgbClr>
                  </a:outerShdw>
                </a:effectLst>
              </a:rPr>
              <a:t>марта 1943 года герои-антифашисты с воинскими почестями были захоронены в братской могиле в парке имени Комсомола, в самом центре города Краснодона. На похороны пришли сотни людей. Среди них были и выжившие молодогвардейцы — Георгий </a:t>
            </a:r>
            <a:r>
              <a:rPr lang="ru-RU" sz="1550" b="1" dirty="0" err="1">
                <a:effectLst>
                  <a:outerShdw blurRad="38100" dist="38100" dir="2700000" algn="tl">
                    <a:srgbClr val="000000">
                      <a:alpha val="43137"/>
                    </a:srgbClr>
                  </a:outerShdw>
                </a:effectLst>
              </a:rPr>
              <a:t>Арутюнянц</a:t>
            </a:r>
            <a:r>
              <a:rPr lang="ru-RU" sz="1550" b="1" dirty="0">
                <a:effectLst>
                  <a:outerShdw blurRad="38100" dist="38100" dir="2700000" algn="tl">
                    <a:srgbClr val="000000">
                      <a:alpha val="43137"/>
                    </a:srgbClr>
                  </a:outerShdw>
                </a:effectLst>
              </a:rPr>
              <a:t>, Нина и Оля Иванцовы, Валерия </a:t>
            </a:r>
            <a:r>
              <a:rPr lang="ru-RU" sz="1550" b="1" dirty="0" err="1">
                <a:effectLst>
                  <a:outerShdw blurRad="38100" dist="38100" dir="2700000" algn="tl">
                    <a:srgbClr val="000000">
                      <a:alpha val="43137"/>
                    </a:srgbClr>
                  </a:outerShdw>
                </a:effectLst>
              </a:rPr>
              <a:t>Борц</a:t>
            </a:r>
            <a:r>
              <a:rPr lang="ru-RU" sz="1550" b="1" dirty="0">
                <a:effectLst>
                  <a:outerShdw blurRad="38100" dist="38100" dir="2700000" algn="tl">
                    <a:srgbClr val="000000">
                      <a:alpha val="43137"/>
                    </a:srgbClr>
                  </a:outerShdw>
                </a:effectLst>
              </a:rPr>
              <a:t> и Радий Юркин. На могиле героев был поставлен временный деревянный обелиск.</a:t>
            </a:r>
          </a:p>
        </p:txBody>
      </p:sp>
    </p:spTree>
    <p:extLst>
      <p:ext uri="{BB962C8B-B14F-4D97-AF65-F5344CB8AC3E}">
        <p14:creationId xmlns:p14="http://schemas.microsoft.com/office/powerpoint/2010/main" val="3403756823"/>
      </p:ext>
    </p:extLst>
  </p:cSld>
  <p:clrMapOvr>
    <a:masterClrMapping/>
  </p:clrMapOvr>
  <mc:AlternateContent xmlns:mc="http://schemas.openxmlformats.org/markup-compatibility/2006" xmlns:p14="http://schemas.microsoft.com/office/powerpoint/2010/main">
    <mc:Choice Requires="p14">
      <p:transition spd="slow" p14:dur="2000" advTm="25668"/>
    </mc:Choice>
    <mc:Fallback xmlns="">
      <p:transition spd="slow" advTm="2566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7584" y="0"/>
            <a:ext cx="8316416"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000" b="1" dirty="0">
                <a:ln w="11430">
                  <a:solidFill>
                    <a:schemeClr val="tx1"/>
                  </a:solidFill>
                </a:ln>
                <a:effectLst>
                  <a:outerShdw blurRad="80000" dist="40000" dir="5040000" algn="tl">
                    <a:srgbClr val="000000">
                      <a:alpha val="30000"/>
                    </a:srgbClr>
                  </a:outerShdw>
                </a:effectLst>
              </a:rPr>
              <a:t>Советская комсомольская антифашистская подпольная организация «Молодая гвардия»</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36" y="740701"/>
            <a:ext cx="2964094" cy="3952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79912" y="679316"/>
            <a:ext cx="5364088" cy="5909310"/>
          </a:xfrm>
          <a:prstGeom prst="rect">
            <a:avLst/>
          </a:prstGeom>
          <a:noFill/>
        </p:spPr>
        <p:txBody>
          <a:bodyPr wrap="square" rtlCol="0">
            <a:spAutoFit/>
          </a:bodyPr>
          <a:lstStyle/>
          <a:p>
            <a:r>
              <a:rPr lang="ru-RU" b="1" dirty="0">
                <a:effectLst>
                  <a:outerShdw blurRad="38100" dist="38100" dir="2700000" algn="tl">
                    <a:srgbClr val="000000">
                      <a:alpha val="43137"/>
                    </a:srgbClr>
                  </a:outerShdw>
                </a:effectLst>
              </a:rPr>
              <a:t>Мемориальный комплекс состоит из двух памятников – братской могилы и памятника «Клятва», расположенных в непосредственной близости друг от друга на площади им. «Молодой Гвардии».</a:t>
            </a:r>
          </a:p>
          <a:p>
            <a:r>
              <a:rPr lang="ru-RU" b="1" dirty="0" smtClean="0">
                <a:effectLst>
                  <a:outerShdw blurRad="38100" dist="38100" dir="2700000" algn="tl">
                    <a:srgbClr val="000000">
                      <a:alpha val="43137"/>
                    </a:srgbClr>
                  </a:outerShdw>
                </a:effectLst>
              </a:rPr>
              <a:t>«</a:t>
            </a:r>
            <a:r>
              <a:rPr lang="ru-RU" b="1" dirty="0">
                <a:effectLst>
                  <a:outerShdw blurRad="38100" dist="38100" dir="2700000" algn="tl">
                    <a:srgbClr val="000000">
                      <a:alpha val="43137"/>
                    </a:srgbClr>
                  </a:outerShdw>
                </a:effectLst>
              </a:rPr>
              <a:t>Клятва» — монументальная скульптурная композиция в городе Краснодон, расположенная на площади имени «Молодой гвардии». Часть Мемориального комплекса «Клятва», состоящего из братской могилы и памятника. Памятник изображает момент клятвы подпольщиков-комсомольцев — членов штаба «Молодой гвардии»: Олег Кошевой, Ульяна Громова, Иван </a:t>
            </a:r>
            <a:r>
              <a:rPr lang="ru-RU" b="1" dirty="0" err="1">
                <a:effectLst>
                  <a:outerShdw blurRad="38100" dist="38100" dir="2700000" algn="tl">
                    <a:srgbClr val="000000">
                      <a:alpha val="43137"/>
                    </a:srgbClr>
                  </a:outerShdw>
                </a:effectLst>
              </a:rPr>
              <a:t>Земнухов</a:t>
            </a:r>
            <a:r>
              <a:rPr lang="ru-RU" b="1" dirty="0">
                <a:effectLst>
                  <a:outerShdw blurRad="38100" dist="38100" dir="2700000" algn="tl">
                    <a:srgbClr val="000000">
                      <a:alpha val="43137"/>
                    </a:srgbClr>
                  </a:outerShdw>
                </a:effectLst>
              </a:rPr>
              <a:t>, Сергей Тюленин, Любовь Шевцова. Они клянутся бороться с врагом — германскими войсками, вторгшимися на территорию СССР. Олег Кошевой со знаменем в руках, Ульяна Громова прижимает полотнище знамени к сердцу, Иван </a:t>
            </a:r>
            <a:r>
              <a:rPr lang="ru-RU" b="1" dirty="0" err="1">
                <a:effectLst>
                  <a:outerShdw blurRad="38100" dist="38100" dir="2700000" algn="tl">
                    <a:srgbClr val="000000">
                      <a:alpha val="43137"/>
                    </a:srgbClr>
                  </a:outerShdw>
                </a:effectLst>
              </a:rPr>
              <a:t>Земнухов</a:t>
            </a:r>
            <a:r>
              <a:rPr lang="ru-RU" b="1" dirty="0">
                <a:effectLst>
                  <a:outerShdw blurRad="38100" dist="38100" dir="2700000" algn="tl">
                    <a:srgbClr val="000000">
                      <a:alpha val="43137"/>
                    </a:srgbClr>
                  </a:outerShdw>
                </a:effectLst>
              </a:rPr>
              <a:t> держит в руках книгу «Как закалялась сталь», Сергей Тюленин стоит с </a:t>
            </a:r>
            <a:r>
              <a:rPr lang="ru-RU" b="1" dirty="0" smtClean="0">
                <a:effectLst>
                  <a:outerShdw blurRad="38100" dist="38100" dir="2700000" algn="tl">
                    <a:srgbClr val="000000">
                      <a:alpha val="43137"/>
                    </a:srgbClr>
                  </a:outerShdw>
                </a:effectLst>
              </a:rPr>
              <a:t>автоматом.</a:t>
            </a:r>
          </a:p>
          <a:p>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1952981"/>
      </p:ext>
    </p:extLst>
  </p:cSld>
  <p:clrMapOvr>
    <a:masterClrMapping/>
  </p:clrMapOvr>
  <mc:AlternateContent xmlns:mc="http://schemas.openxmlformats.org/markup-compatibility/2006" xmlns:p14="http://schemas.microsoft.com/office/powerpoint/2010/main">
    <mc:Choice Requires="p14">
      <p:transition spd="slow" p14:dur="2000" advTm="36375"/>
    </mc:Choice>
    <mc:Fallback xmlns="">
      <p:transition spd="slow" advTm="3637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1820</Words>
  <Application>Microsoft Office PowerPoint</Application>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26</cp:revision>
  <dcterms:created xsi:type="dcterms:W3CDTF">2022-02-17T06:38:25Z</dcterms:created>
  <dcterms:modified xsi:type="dcterms:W3CDTF">2022-04-11T17:39:34Z</dcterms:modified>
</cp:coreProperties>
</file>